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7" r:id="rId2"/>
  </p:sldMasterIdLst>
  <p:notesMasterIdLst>
    <p:notesMasterId r:id="rId28"/>
  </p:notesMasterIdLst>
  <p:handoutMasterIdLst>
    <p:handoutMasterId r:id="rId29"/>
  </p:handoutMasterIdLst>
  <p:sldIdLst>
    <p:sldId id="609" r:id="rId3"/>
    <p:sldId id="597" r:id="rId4"/>
    <p:sldId id="598" r:id="rId5"/>
    <p:sldId id="605" r:id="rId6"/>
    <p:sldId id="602" r:id="rId7"/>
    <p:sldId id="615" r:id="rId8"/>
    <p:sldId id="610" r:id="rId9"/>
    <p:sldId id="611" r:id="rId10"/>
    <p:sldId id="614" r:id="rId11"/>
    <p:sldId id="603" r:id="rId12"/>
    <p:sldId id="324" r:id="rId13"/>
    <p:sldId id="574" r:id="rId14"/>
    <p:sldId id="575" r:id="rId15"/>
    <p:sldId id="576" r:id="rId16"/>
    <p:sldId id="590" r:id="rId17"/>
    <p:sldId id="595" r:id="rId18"/>
    <p:sldId id="604" r:id="rId19"/>
    <p:sldId id="591" r:id="rId20"/>
    <p:sldId id="600" r:id="rId21"/>
    <p:sldId id="601" r:id="rId22"/>
    <p:sldId id="612" r:id="rId23"/>
    <p:sldId id="593" r:id="rId24"/>
    <p:sldId id="596" r:id="rId25"/>
    <p:sldId id="352" r:id="rId26"/>
    <p:sldId id="613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662E747D-07A9-4CC3-845E-082CC30F4A4F}">
          <p14:sldIdLst>
            <p14:sldId id="609"/>
            <p14:sldId id="597"/>
            <p14:sldId id="598"/>
            <p14:sldId id="605"/>
            <p14:sldId id="602"/>
            <p14:sldId id="615"/>
            <p14:sldId id="610"/>
            <p14:sldId id="611"/>
            <p14:sldId id="614"/>
            <p14:sldId id="603"/>
          </p14:sldIdLst>
        </p14:section>
        <p14:section name="1- Case Study" id="{9535BCF1-0F66-4B73-B980-DC68A9191787}">
          <p14:sldIdLst>
            <p14:sldId id="324"/>
            <p14:sldId id="574"/>
            <p14:sldId id="575"/>
            <p14:sldId id="576"/>
            <p14:sldId id="590"/>
            <p14:sldId id="595"/>
            <p14:sldId id="604"/>
            <p14:sldId id="591"/>
            <p14:sldId id="600"/>
            <p14:sldId id="601"/>
            <p14:sldId id="612"/>
            <p14:sldId id="593"/>
            <p14:sldId id="596"/>
          </p14:sldIdLst>
        </p14:section>
        <p14:section name="The End" id="{7213919A-DFC7-4B77-9D7A-39B013D1EF2F}">
          <p14:sldIdLst>
            <p14:sldId id="352"/>
            <p14:sldId id="6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Lanaman" initials="CL" lastIdx="1" clrIdx="0">
    <p:extLst/>
  </p:cmAuthor>
  <p:cmAuthor id="2" name="Lee Lueck" initials="" lastIdx="3" clrIdx="1"/>
  <p:cmAuthor id="3" name="Jennifer Owens" initials="JO" lastIdx="4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DF6406"/>
    <a:srgbClr val="E6E6E6"/>
    <a:srgbClr val="5B6974"/>
    <a:srgbClr val="EFEFEF"/>
    <a:srgbClr val="FFFFFF"/>
    <a:srgbClr val="0072B1"/>
    <a:srgbClr val="FFD402"/>
    <a:srgbClr val="0078B8"/>
    <a:srgbClr val="E8C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6713" autoAdjust="0"/>
  </p:normalViewPr>
  <p:slideViewPr>
    <p:cSldViewPr snapToGrid="0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20C66B-3FC7-465B-B218-C0DB73776BA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27037B-F8BC-49A5-99C0-AA53280F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1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C2BA4E-B9B4-4617-BF63-CF81643A2B2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51AFA9-361A-4B9D-8073-E86BAAF5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3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equip</a:t>
            </a:r>
            <a:r>
              <a:rPr lang="en-US" baseline="0" dirty="0"/>
              <a:t> you with the proper tools to do your job!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E6EF-6A6D-47BF-B421-1321362A9D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7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1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1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59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9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equip</a:t>
            </a:r>
            <a:r>
              <a:rPr lang="en-US" baseline="0" dirty="0"/>
              <a:t> you with the proper tools to do your job!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E6EF-6A6D-47BF-B421-1321362A9D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equip</a:t>
            </a:r>
            <a:r>
              <a:rPr lang="en-US" baseline="0" dirty="0"/>
              <a:t> you with the proper tools to do your job!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E6EF-6A6D-47BF-B421-1321362A9D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1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0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5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0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1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AFA9-361A-4B9D-8073-E86BAAF5E0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914401" y="6431027"/>
            <a:ext cx="7322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© 2017 by Softek Solutions, Inc. Unauthorized duplication or distribution of this document is prohibited.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92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34897" y="2624531"/>
            <a:ext cx="6719062" cy="70507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ounded Rectangle 4"/>
          <p:cNvSpPr/>
          <p:nvPr userDrawn="1"/>
        </p:nvSpPr>
        <p:spPr>
          <a:xfrm>
            <a:off x="1634891" y="3642121"/>
            <a:ext cx="6719062" cy="70507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ounded Rectangle 5"/>
          <p:cNvSpPr/>
          <p:nvPr userDrawn="1"/>
        </p:nvSpPr>
        <p:spPr>
          <a:xfrm>
            <a:off x="1634898" y="4668575"/>
            <a:ext cx="6719056" cy="70507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ounded Rectangle 6"/>
          <p:cNvSpPr/>
          <p:nvPr userDrawn="1"/>
        </p:nvSpPr>
        <p:spPr>
          <a:xfrm>
            <a:off x="1635029" y="5682497"/>
            <a:ext cx="6718923" cy="70507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1798" y="2624530"/>
            <a:ext cx="724593" cy="721011"/>
            <a:chOff x="691797" y="2624528"/>
            <a:chExt cx="724593" cy="721011"/>
          </a:xfrm>
        </p:grpSpPr>
        <p:sp>
          <p:nvSpPr>
            <p:cNvPr id="14" name="Flowchart: Connector 13"/>
            <p:cNvSpPr/>
            <p:nvPr/>
          </p:nvSpPr>
          <p:spPr>
            <a:xfrm>
              <a:off x="691797" y="2624528"/>
              <a:ext cx="724593" cy="705079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2971" y="2637653"/>
              <a:ext cx="32225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691796" y="3642119"/>
            <a:ext cx="724593" cy="707886"/>
            <a:chOff x="691796" y="3642119"/>
            <a:chExt cx="724593" cy="707886"/>
          </a:xfrm>
        </p:grpSpPr>
        <p:sp>
          <p:nvSpPr>
            <p:cNvPr id="20" name="Flowchart: Connector 19"/>
            <p:cNvSpPr/>
            <p:nvPr/>
          </p:nvSpPr>
          <p:spPr>
            <a:xfrm>
              <a:off x="691796" y="3642119"/>
              <a:ext cx="724593" cy="705079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2966" y="3642119"/>
              <a:ext cx="32225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691801" y="4668574"/>
            <a:ext cx="724593" cy="709703"/>
            <a:chOff x="691800" y="4668572"/>
            <a:chExt cx="724593" cy="709703"/>
          </a:xfrm>
        </p:grpSpPr>
        <p:sp>
          <p:nvSpPr>
            <p:cNvPr id="23" name="Flowchart: Connector 22"/>
            <p:cNvSpPr/>
            <p:nvPr/>
          </p:nvSpPr>
          <p:spPr>
            <a:xfrm>
              <a:off x="691800" y="4668572"/>
              <a:ext cx="724593" cy="705079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2971" y="4670389"/>
              <a:ext cx="32225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691802" y="5680679"/>
            <a:ext cx="724593" cy="709702"/>
            <a:chOff x="691801" y="5680679"/>
            <a:chExt cx="724593" cy="709702"/>
          </a:xfrm>
        </p:grpSpPr>
        <p:sp>
          <p:nvSpPr>
            <p:cNvPr id="26" name="Flowchart: Connector 25"/>
            <p:cNvSpPr/>
            <p:nvPr/>
          </p:nvSpPr>
          <p:spPr>
            <a:xfrm>
              <a:off x="691801" y="5680679"/>
              <a:ext cx="724593" cy="705079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2965" y="5682495"/>
              <a:ext cx="32225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</p:grpSp>
      <p:sp>
        <p:nvSpPr>
          <p:cNvPr id="3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563564" y="671515"/>
            <a:ext cx="8016875" cy="17160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 quiz question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635030" y="2637653"/>
            <a:ext cx="6698177" cy="691954"/>
          </a:xfrm>
        </p:spPr>
        <p:txBody>
          <a:bodyPr numCol="1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 quiz question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634891" y="4678355"/>
            <a:ext cx="6698177" cy="691954"/>
          </a:xfrm>
        </p:spPr>
        <p:txBody>
          <a:bodyPr numCol="1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 quiz question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1645333" y="3658051"/>
            <a:ext cx="6698177" cy="691954"/>
          </a:xfrm>
        </p:spPr>
        <p:txBody>
          <a:bodyPr numCol="1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 quiz question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1645333" y="5687241"/>
            <a:ext cx="6698177" cy="691954"/>
          </a:xfrm>
        </p:spPr>
        <p:txBody>
          <a:bodyPr numCol="1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 quiz question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9424" y="0"/>
            <a:ext cx="6858000" cy="457200"/>
          </a:xfrm>
        </p:spPr>
        <p:txBody>
          <a:bodyPr anchor="ctr">
            <a:noAutofit/>
          </a:bodyPr>
          <a:lstStyle>
            <a:lvl1pPr marL="0" indent="0" algn="r">
              <a:buNone/>
              <a:defRPr sz="1900" b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713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&amp; Position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3736" y="667512"/>
            <a:ext cx="8796528" cy="6016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0"/>
            <a:ext cx="6858000" cy="457200"/>
          </a:xfrm>
        </p:spPr>
        <p:txBody>
          <a:bodyPr anchor="ctr">
            <a:noAutofit/>
          </a:bodyPr>
          <a:lstStyle>
            <a:lvl1pPr marL="0" indent="0" algn="r">
              <a:buNone/>
              <a:defRPr sz="1900" b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2827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&amp; Position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0" y="655193"/>
            <a:ext cx="8870270" cy="60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34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914401" y="6431027"/>
            <a:ext cx="7322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© 2017 by Softek Solutions, Inc. Unauthorized duplication or distribution of this document is prohibited.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171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8C39B41-D8B5-4052-B551-9B5525EAA8B6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53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lvl="0"/>
            <a:r>
              <a:rPr lang="en-US" spc="200" baseline="0" dirty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BDF68E2-58F2-4D09-BE8B-E3BD0653305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eader-Footer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32"/>
            <a:ext cx="9144000" cy="521368"/>
          </a:xfrm>
          <a:prstGeom prst="rect">
            <a:avLst/>
          </a:prstGeom>
        </p:spPr>
      </p:pic>
      <p:pic>
        <p:nvPicPr>
          <p:cNvPr id="12" name="Picture 11" descr="softek_logo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04" y="6405232"/>
            <a:ext cx="1422625" cy="3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8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827088" y="1847847"/>
            <a:ext cx="7485296" cy="4021247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SzPct val="80000"/>
              <a:buFont typeface="Arial" panose="020B0604020202020204" pitchFamily="34" charset="0"/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 marL="365760" indent="-182880">
              <a:spcAft>
                <a:spcPts val="1000"/>
              </a:spcAft>
              <a:buSzPct val="80000"/>
              <a:buFont typeface="Arial" panose="020B0604020202020204" pitchFamily="34" charset="0"/>
              <a:buChar char="•"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 marL="548640" indent="-182880">
              <a:spcAft>
                <a:spcPts val="1000"/>
              </a:spcAft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 marL="731520" indent="-182880">
              <a:spcAft>
                <a:spcPts val="1000"/>
              </a:spcAft>
              <a:buSzPct val="80000"/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 marL="914400" indent="-182880">
              <a:spcAft>
                <a:spcPts val="1000"/>
              </a:spcAft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748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0EBB0C4-6273-4C6E-B9BD-2EDC30F1CD52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eader-Footer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32"/>
            <a:ext cx="9144000" cy="521368"/>
          </a:xfrm>
          <a:prstGeom prst="rect">
            <a:avLst/>
          </a:prstGeom>
        </p:spPr>
      </p:pic>
      <p:pic>
        <p:nvPicPr>
          <p:cNvPr id="11" name="Picture 10" descr="softek_logo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04" y="6405232"/>
            <a:ext cx="1422625" cy="3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90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Century Gothic" panose="020B0502020202020204" pitchFamily="34" charset="0"/>
              </a:defRPr>
            </a:lvl1pPr>
            <a:lvl2pPr marL="486918" indent="-285750"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2pPr>
            <a:lvl3pPr marL="669798" indent="-285750"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3pPr>
            <a:lvl4pPr marL="852678" indent="-285750"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4pPr>
            <a:lvl5pPr marL="1035558" indent="-285750"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Century Gothic" panose="020B0502020202020204" pitchFamily="34" charset="0"/>
              </a:defRPr>
            </a:lvl1pPr>
            <a:lvl2pPr marL="486918" indent="-285750"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2pPr>
            <a:lvl3pPr marL="669798" indent="-285750"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3pPr>
            <a:lvl4pPr marL="852678" indent="-285750"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4pPr>
            <a:lvl5pPr marL="1035558" indent="-285750"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452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 marL="486918" indent="-285750"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2pPr>
            <a:lvl3pPr marL="669798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852678" indent="-285750">
              <a:buFont typeface="Arial" panose="020B0604020202020204" pitchFamily="34" charset="0"/>
              <a:buChar char="•"/>
              <a:defRPr sz="2200">
                <a:latin typeface="Century Gothic" panose="020B0502020202020204" pitchFamily="34" charset="0"/>
              </a:defRPr>
            </a:lvl4pPr>
            <a:lvl5pPr marL="1035558" indent="-285750">
              <a:buFont typeface="Arial" panose="020B0604020202020204" pitchFamily="34" charset="0"/>
              <a:buChar char="•"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 marL="486918" indent="-285750"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2pPr>
            <a:lvl3pPr marL="669798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852678" indent="-285750">
              <a:buFont typeface="Arial" panose="020B0604020202020204" pitchFamily="34" charset="0"/>
              <a:buChar char="•"/>
              <a:defRPr sz="2200">
                <a:latin typeface="Century Gothic" panose="020B0502020202020204" pitchFamily="34" charset="0"/>
              </a:defRPr>
            </a:lvl4pPr>
            <a:lvl5pPr marL="1035558" indent="-285750">
              <a:buFont typeface="Arial" panose="020B0604020202020204" pitchFamily="34" charset="0"/>
              <a:buChar char="•"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6426E2C-56C1-4E0D-A793-0088A7FDD37E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0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u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821627" y="4907037"/>
            <a:ext cx="7491413" cy="469900"/>
          </a:xfrm>
        </p:spPr>
        <p:txBody>
          <a:bodyPr>
            <a:normAutofit/>
          </a:bodyPr>
          <a:lstStyle>
            <a:lvl1pPr marL="0" indent="0">
              <a:buNone/>
              <a:defRPr sz="2000" cap="all" spc="160" baseline="0">
                <a:solidFill>
                  <a:srgbClr val="002145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pc="200" baseline="0" dirty="0"/>
              <a:t>Click to edit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05744" y="4804884"/>
            <a:ext cx="7406640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15" name="Title Placeholder 11"/>
          <p:cNvSpPr>
            <a:spLocks noGrp="1"/>
          </p:cNvSpPr>
          <p:nvPr>
            <p:ph type="title"/>
          </p:nvPr>
        </p:nvSpPr>
        <p:spPr>
          <a:xfrm>
            <a:off x="826317" y="1266825"/>
            <a:ext cx="7411673" cy="3508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5400" b="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198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D94136C-8742-45B2-AF27-D93DF72833A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Header-Footer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32"/>
            <a:ext cx="9144000" cy="521368"/>
          </a:xfrm>
          <a:prstGeom prst="rect">
            <a:avLst/>
          </a:prstGeom>
        </p:spPr>
      </p:pic>
      <p:pic>
        <p:nvPicPr>
          <p:cNvPr id="11" name="Picture 10" descr="softek_logo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04" y="6405232"/>
            <a:ext cx="1422625" cy="3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D94136C-8742-45B2-AF27-D93DF72833A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Header-Footer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32"/>
            <a:ext cx="9144000" cy="521368"/>
          </a:xfrm>
          <a:prstGeom prst="rect">
            <a:avLst/>
          </a:prstGeom>
        </p:spPr>
      </p:pic>
      <p:pic>
        <p:nvPicPr>
          <p:cNvPr id="11" name="Picture 10" descr="softek_logo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04" y="6405232"/>
            <a:ext cx="1422625" cy="358197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32B5C4B-9504-40FA-8CF4-3AC19F50D4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736" y="162687"/>
            <a:ext cx="8796528" cy="60167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3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905744" y="4804884"/>
            <a:ext cx="7406640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15" name="Title Placeholder 11"/>
          <p:cNvSpPr>
            <a:spLocks noGrp="1"/>
          </p:cNvSpPr>
          <p:nvPr>
            <p:ph type="title"/>
          </p:nvPr>
        </p:nvSpPr>
        <p:spPr>
          <a:xfrm>
            <a:off x="826317" y="962025"/>
            <a:ext cx="7411673" cy="3813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5400" b="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674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For 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48543" y="0"/>
            <a:ext cx="6858000" cy="461211"/>
          </a:xfrm>
        </p:spPr>
        <p:txBody>
          <a:bodyPr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9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357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28675" y="2060575"/>
            <a:ext cx="7483475" cy="3949700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800">
                <a:solidFill>
                  <a:srgbClr val="404040"/>
                </a:solidFill>
              </a:defRPr>
            </a:lvl1pPr>
            <a:lvl2pPr>
              <a:spcAft>
                <a:spcPts val="1200"/>
              </a:spcAft>
              <a:defRPr sz="2600">
                <a:solidFill>
                  <a:srgbClr val="404040"/>
                </a:solidFill>
              </a:defRPr>
            </a:lvl2pPr>
            <a:lvl3pPr>
              <a:spcAft>
                <a:spcPts val="1200"/>
              </a:spcAft>
              <a:defRPr sz="2800">
                <a:solidFill>
                  <a:srgbClr val="404040"/>
                </a:solidFill>
              </a:defRPr>
            </a:lvl3pPr>
            <a:lvl4pPr>
              <a:spcAft>
                <a:spcPts val="1200"/>
              </a:spcAft>
              <a:defRPr sz="2800">
                <a:solidFill>
                  <a:srgbClr val="404040"/>
                </a:solidFill>
              </a:defRPr>
            </a:lvl4pPr>
            <a:lvl5pPr>
              <a:spcAft>
                <a:spcPts val="1200"/>
              </a:spcAft>
              <a:defRPr sz="2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05744" y="1904122"/>
            <a:ext cx="7406640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15" name="Title Placeholder 11"/>
          <p:cNvSpPr>
            <a:spLocks noGrp="1"/>
          </p:cNvSpPr>
          <p:nvPr>
            <p:ph type="title"/>
          </p:nvPr>
        </p:nvSpPr>
        <p:spPr>
          <a:xfrm>
            <a:off x="826316" y="731919"/>
            <a:ext cx="748606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 b="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9424" y="0"/>
            <a:ext cx="6858000" cy="457200"/>
          </a:xfrm>
        </p:spPr>
        <p:txBody>
          <a:bodyPr anchor="ctr">
            <a:noAutofit/>
          </a:bodyPr>
          <a:lstStyle>
            <a:lvl1pPr marL="0" indent="0" algn="r">
              <a:buNone/>
              <a:defRPr sz="1900" b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61300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s |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905744" y="1904122"/>
            <a:ext cx="7406640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15" name="Title Placeholder 11"/>
          <p:cNvSpPr>
            <a:spLocks noGrp="1"/>
          </p:cNvSpPr>
          <p:nvPr>
            <p:ph type="title"/>
          </p:nvPr>
        </p:nvSpPr>
        <p:spPr>
          <a:xfrm>
            <a:off x="826316" y="731919"/>
            <a:ext cx="748606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b="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827088" y="2057399"/>
            <a:ext cx="3635184" cy="3952875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SzPct val="80000"/>
              <a:buFont typeface="Arial" panose="020B0604020202020204" pitchFamily="34" charset="0"/>
              <a:buNone/>
              <a:defRPr sz="2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36576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73152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09728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46304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75188" y="2057399"/>
            <a:ext cx="3635184" cy="3952875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SzPct val="80000"/>
              <a:buFont typeface="Arial" panose="020B0604020202020204" pitchFamily="34" charset="0"/>
              <a:buNone/>
              <a:defRPr sz="2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36576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73152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09728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46304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49424" y="0"/>
            <a:ext cx="6858000" cy="457200"/>
          </a:xfrm>
        </p:spPr>
        <p:txBody>
          <a:bodyPr anchor="ctr">
            <a:noAutofit/>
          </a:bodyPr>
          <a:lstStyle>
            <a:lvl1pPr marL="0" indent="0" algn="r">
              <a:buNone/>
              <a:defRPr sz="1900" b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11228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s |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905744" y="1904122"/>
            <a:ext cx="7406640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15" name="Title Placeholder 11"/>
          <p:cNvSpPr>
            <a:spLocks noGrp="1"/>
          </p:cNvSpPr>
          <p:nvPr>
            <p:ph type="title"/>
          </p:nvPr>
        </p:nvSpPr>
        <p:spPr>
          <a:xfrm>
            <a:off x="826316" y="731919"/>
            <a:ext cx="748606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b="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98452"/>
            <a:ext cx="3639312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000" b="0" cap="all" spc="0" baseline="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1" y="1998452"/>
            <a:ext cx="3648944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000" b="0" cap="all" spc="0" baseline="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27088" y="2734734"/>
            <a:ext cx="3635184" cy="3275538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SzPct val="80000"/>
              <a:buFont typeface="Arial" panose="020B0604020202020204" pitchFamily="34" charset="0"/>
              <a:buNone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36576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73152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09728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46304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4677200" y="2734733"/>
            <a:ext cx="3635184" cy="3275538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SzPct val="80000"/>
              <a:buFont typeface="Arial" panose="020B0604020202020204" pitchFamily="34" charset="0"/>
              <a:buNone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36576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73152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09728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46304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0"/>
            <a:ext cx="6858000" cy="457200"/>
          </a:xfrm>
        </p:spPr>
        <p:txBody>
          <a:bodyPr anchor="ctr">
            <a:noAutofit/>
          </a:bodyPr>
          <a:lstStyle>
            <a:lvl1pPr marL="0" indent="0" algn="r">
              <a:buNone/>
              <a:defRPr sz="1900" b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390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905744" y="1904122"/>
            <a:ext cx="7406640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15" name="Title Placeholder 11"/>
          <p:cNvSpPr>
            <a:spLocks noGrp="1"/>
          </p:cNvSpPr>
          <p:nvPr>
            <p:ph type="title"/>
          </p:nvPr>
        </p:nvSpPr>
        <p:spPr>
          <a:xfrm>
            <a:off x="826316" y="731919"/>
            <a:ext cx="748606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b="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9424" y="0"/>
            <a:ext cx="6858000" cy="457200"/>
          </a:xfrm>
        </p:spPr>
        <p:txBody>
          <a:bodyPr anchor="ctr">
            <a:noAutofit/>
          </a:bodyPr>
          <a:lstStyle>
            <a:lvl1pPr marL="0" indent="0" algn="r">
              <a:buNone/>
              <a:defRPr sz="1900" b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60943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|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42900" y="828672"/>
            <a:ext cx="2400300" cy="2051687"/>
          </a:xfrm>
          <a:prstGeom prst="rect">
            <a:avLst/>
          </a:prstGeom>
          <a:solidFill>
            <a:srgbClr val="00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 userDrawn="1"/>
        </p:nvSpPr>
        <p:spPr>
          <a:xfrm>
            <a:off x="342900" y="2981326"/>
            <a:ext cx="2400300" cy="3533775"/>
          </a:xfrm>
          <a:prstGeom prst="rect">
            <a:avLst/>
          </a:prstGeom>
          <a:solidFill>
            <a:srgbClr val="00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904875"/>
            <a:ext cx="2228850" cy="1895475"/>
          </a:xfrm>
        </p:spPr>
        <p:txBody>
          <a:bodyPr anchor="b">
            <a:no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3076576"/>
            <a:ext cx="2228850" cy="334327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3141662" y="828673"/>
            <a:ext cx="5564187" cy="5686429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SzPct val="80000"/>
              <a:buFont typeface="Arial" panose="020B0604020202020204" pitchFamily="34" charset="0"/>
              <a:buNone/>
              <a:defRPr sz="2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4864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00584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46304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828800" indent="-18288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0"/>
            <a:ext cx="6858000" cy="457200"/>
          </a:xfrm>
        </p:spPr>
        <p:txBody>
          <a:bodyPr anchor="ctr">
            <a:noAutofit/>
          </a:bodyPr>
          <a:lstStyle>
            <a:lvl1pPr marL="0" indent="0" algn="r">
              <a:buNone/>
              <a:defRPr sz="1900" b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1282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9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57200" y="6880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8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kern="1200">
          <a:solidFill>
            <a:srgbClr val="404040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1200"/>
        </a:spcAft>
        <a:buClr>
          <a:schemeClr val="accent6">
            <a:lumMod val="75000"/>
          </a:schemeClr>
        </a:buClr>
        <a:buFont typeface="Arial"/>
        <a:buNone/>
        <a:defRPr sz="2400" kern="1200">
          <a:solidFill>
            <a:srgbClr val="404040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rgbClr val="404040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98624D31-43A5-475A-80CF-332C9F6DCF35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eader-Footer ba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32"/>
            <a:ext cx="9144000" cy="521368"/>
          </a:xfrm>
          <a:prstGeom prst="rect">
            <a:avLst/>
          </a:prstGeom>
        </p:spPr>
      </p:pic>
      <p:pic>
        <p:nvPicPr>
          <p:cNvPr id="11" name="Picture 10" descr="softek_logo-Whit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04" y="6405232"/>
            <a:ext cx="1422625" cy="3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4" r:id="rId6"/>
    <p:sldLayoutId id="2147483730" r:id="rId7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48691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66979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85267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03555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ftek_logo-color.jpg">
            <a:extLst>
              <a:ext uri="{FF2B5EF4-FFF2-40B4-BE49-F238E27FC236}">
                <a16:creationId xmlns:a16="http://schemas.microsoft.com/office/drawing/2014/main" id="{78A24132-861C-4A3E-B542-649FFFFB4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2" y="1866196"/>
            <a:ext cx="7216380" cy="1562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89A55-A39C-49F4-9559-0CE18FA82F24}"/>
              </a:ext>
            </a:extLst>
          </p:cNvPr>
          <p:cNvSpPr txBox="1"/>
          <p:nvPr/>
        </p:nvSpPr>
        <p:spPr>
          <a:xfrm>
            <a:off x="905744" y="6107636"/>
            <a:ext cx="7322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© 2018 by Softek Solutions, Inc. Unauthorized duplication or distribution of this document is prohibited. </a:t>
            </a:r>
          </a:p>
        </p:txBody>
      </p:sp>
    </p:spTree>
    <p:extLst>
      <p:ext uri="{BB962C8B-B14F-4D97-AF65-F5344CB8AC3E}">
        <p14:creationId xmlns:p14="http://schemas.microsoft.com/office/powerpoint/2010/main" val="105037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04874" y="1847847"/>
            <a:ext cx="7407509" cy="4021247"/>
          </a:xfrm>
        </p:spPr>
        <p:txBody>
          <a:bodyPr>
            <a:normAutofit/>
          </a:bodyPr>
          <a:lstStyle/>
          <a:p>
            <a:r>
              <a:rPr lang="en-US" dirty="0"/>
              <a:t>Could any of these scenarios be happening at your organization?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Charges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5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75347" y="4468813"/>
            <a:ext cx="7491413" cy="4699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“INCONSISTENT” and “NO CHARGE” Orders Issue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09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23924" y="1847847"/>
            <a:ext cx="7388459" cy="4021247"/>
          </a:xfrm>
        </p:spPr>
        <p:txBody>
          <a:bodyPr>
            <a:normAutofit/>
          </a:bodyPr>
          <a:lstStyle/>
          <a:p>
            <a:r>
              <a:rPr lang="en-US" dirty="0"/>
              <a:t>Client converted “Big Bang” to Cerner Millennium, including Revenue Cycle.</a:t>
            </a:r>
          </a:p>
          <a:p>
            <a:r>
              <a:rPr lang="en-US" dirty="0"/>
              <a:t>Three months post-conversion, annualized revenue was significantly less than expected. </a:t>
            </a:r>
          </a:p>
          <a:p>
            <a:r>
              <a:rPr lang="en-US" dirty="0"/>
              <a:t>Neither Cerner consulting nor the client could find what caused the dip.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5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33450" y="1847847"/>
            <a:ext cx="7378934" cy="4021247"/>
          </a:xfrm>
        </p:spPr>
        <p:txBody>
          <a:bodyPr>
            <a:normAutofit/>
          </a:bodyPr>
          <a:lstStyle/>
          <a:p>
            <a:r>
              <a:rPr lang="en-US" dirty="0"/>
              <a:t>Client was:</a:t>
            </a:r>
          </a:p>
          <a:p>
            <a:pPr marL="822960" lvl="1" indent="-457200"/>
            <a:r>
              <a:rPr lang="en-US" sz="2400" dirty="0"/>
              <a:t>Down in revenue.</a:t>
            </a:r>
          </a:p>
          <a:p>
            <a:pPr marL="822960" lvl="1" indent="-457200"/>
            <a:r>
              <a:rPr lang="en-US" sz="2400" dirty="0"/>
              <a:t>Losing trust in implemented EMR.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50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5089" r="1563" b="8217"/>
          <a:stretch/>
        </p:blipFill>
        <p:spPr>
          <a:xfrm>
            <a:off x="0" y="895349"/>
            <a:ext cx="8210550" cy="49149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20643" y="495357"/>
            <a:ext cx="4349192" cy="2477601"/>
            <a:chOff x="5039693" y="285807"/>
            <a:chExt cx="4349192" cy="2477601"/>
          </a:xfrm>
        </p:grpSpPr>
        <p:sp>
          <p:nvSpPr>
            <p:cNvPr id="4" name="TextBox 3"/>
            <p:cNvSpPr txBox="1"/>
            <p:nvPr/>
          </p:nvSpPr>
          <p:spPr>
            <a:xfrm>
              <a:off x="5039693" y="759199"/>
              <a:ext cx="35601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101334"/>
                  </a:solidFill>
                  <a:latin typeface="Tw Cen MT Condensed Extra Bold" panose="020B0803020202020204" pitchFamily="34" charset="0"/>
                  <a:cs typeface="Segoe UI" panose="020B0502040204020203" pitchFamily="34" charset="0"/>
                </a:rPr>
                <a:t>Where is the</a:t>
              </a:r>
              <a:endParaRPr lang="en-US" sz="3800" dirty="0">
                <a:solidFill>
                  <a:srgbClr val="101334"/>
                </a:solidFill>
                <a:latin typeface="Tw Cen MT Condensed Extra Bold" panose="020B0803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39693" y="1247566"/>
              <a:ext cx="31361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900" dirty="0">
                  <a:solidFill>
                    <a:srgbClr val="101334"/>
                  </a:solidFill>
                  <a:latin typeface="Tw Cen MT Condensed Extra Bold" panose="020B0803020202020204" pitchFamily="34" charset="0"/>
                  <a:cs typeface="Segoe UI" panose="020B0502040204020203" pitchFamily="34" charset="0"/>
                </a:rPr>
                <a:t>MONEY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46047" y="285807"/>
              <a:ext cx="1442838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0" dirty="0">
                  <a:solidFill>
                    <a:srgbClr val="101334"/>
                  </a:solidFill>
                  <a:latin typeface="Tw Cen MT Condensed Extra Bold" panose="020B0803020202020204" pitchFamily="34" charset="0"/>
                  <a:cs typeface="Segoe UI" panose="020B0502040204020203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6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23926" y="1847847"/>
            <a:ext cx="7388458" cy="4021247"/>
          </a:xfrm>
        </p:spPr>
        <p:txBody>
          <a:bodyPr>
            <a:normAutofit/>
          </a:bodyPr>
          <a:lstStyle/>
          <a:p>
            <a:r>
              <a:rPr lang="en-US" dirty="0"/>
              <a:t>Softek engaged three months after Go-Live.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Did Softek Engage?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1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42974" y="1847847"/>
            <a:ext cx="7369409" cy="4021247"/>
          </a:xfrm>
        </p:spPr>
        <p:txBody>
          <a:bodyPr>
            <a:normAutofit/>
          </a:bodyPr>
          <a:lstStyle/>
          <a:p>
            <a:r>
              <a:rPr lang="en-US" dirty="0"/>
              <a:t>Softek provided a consultant to help gather charging details.</a:t>
            </a:r>
          </a:p>
          <a:p>
            <a:r>
              <a:rPr lang="en-US" dirty="0"/>
              <a:t>Used Softek’s proprietary Charge Integrity Control (CIC) to identify gaps in charging.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Softek Engage?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1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33450" y="1847847"/>
            <a:ext cx="7378934" cy="4021247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sz="3000" dirty="0"/>
              <a:t>Found inconsistent charging issues in two departments:</a:t>
            </a:r>
          </a:p>
          <a:p>
            <a:pPr marL="857250" lvl="2" indent="-457200"/>
            <a:r>
              <a:rPr lang="en-US" sz="2800" dirty="0"/>
              <a:t>General Lab</a:t>
            </a:r>
          </a:p>
          <a:p>
            <a:pPr marL="857250" lvl="2" indent="-457200"/>
            <a:r>
              <a:rPr lang="en-US" sz="2800" dirty="0"/>
              <a:t>Anatomic Pathology (AP)</a:t>
            </a:r>
          </a:p>
          <a:p>
            <a:pPr marL="0" lvl="1" indent="0">
              <a:buNone/>
            </a:pPr>
            <a:endParaRPr lang="en-US" sz="2800" dirty="0"/>
          </a:p>
          <a:p>
            <a:pPr marL="0" lvl="1" indent="0">
              <a:buNone/>
            </a:pPr>
            <a:r>
              <a:rPr lang="en-US" sz="3000" dirty="0"/>
              <a:t>Identified “No Charge” issues within two departments:</a:t>
            </a:r>
          </a:p>
          <a:p>
            <a:pPr marL="857250" lvl="2" indent="-457200"/>
            <a:r>
              <a:rPr lang="en-US" sz="2800" dirty="0"/>
              <a:t> 6 Blood Bank orderables</a:t>
            </a:r>
          </a:p>
          <a:p>
            <a:pPr marL="857250" lvl="2" indent="-457200"/>
            <a:r>
              <a:rPr lang="en-US" sz="2800" dirty="0"/>
              <a:t>10 Gen Lab orderables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Softek Engage?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3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23924" y="1847847"/>
            <a:ext cx="7388459" cy="402124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/>
              <a:t>Softek’s Charge Integrity Control identified that the “no charge” orders were coming from the same location: “LabWorks”</a:t>
            </a:r>
          </a:p>
          <a:p>
            <a:pPr marL="0" lvl="1" indent="0">
              <a:buNone/>
            </a:pPr>
            <a:r>
              <a:rPr lang="en-US" dirty="0"/>
              <a:t>Softek’s consultant met with the lab director who agreed that charges should be received from this location.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Charging Issues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04874" y="1847847"/>
            <a:ext cx="7407509" cy="402124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/>
              <a:t>Charges were not posting when orders were placed in Requisition Order Entry (ROE) because it was not designed for organizations to be associated through the ROE client tier.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Charging Issues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2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Others See…</a:t>
            </a:r>
          </a:p>
        </p:txBody>
      </p:sp>
      <p:pic>
        <p:nvPicPr>
          <p:cNvPr id="3" name="Picture 2" descr="ROI-diagram-TheySee-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71" y="3394076"/>
            <a:ext cx="4597856" cy="207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9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04874" y="1847847"/>
            <a:ext cx="7407509" cy="402124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/>
              <a:t>Set up charging for the ROE workflow so any orders placed through this application would post charges.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Softek’s Suggestion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6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33450" y="1847847"/>
            <a:ext cx="7378934" cy="4021247"/>
          </a:xfrm>
        </p:spPr>
        <p:txBody>
          <a:bodyPr>
            <a:normAutofit/>
          </a:bodyPr>
          <a:lstStyle/>
          <a:p>
            <a:r>
              <a:rPr lang="en-US" dirty="0"/>
              <a:t>Softek’s consultant met with the department heads to identify the correct list of orders that should be posting charges.</a:t>
            </a:r>
          </a:p>
          <a:p>
            <a:r>
              <a:rPr lang="en-US" dirty="0"/>
              <a:t>One orderable had been ordered 19,327 times since conversion and never posted a charge.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 Charge” Issues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0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904874" y="1847847"/>
            <a:ext cx="7407509" cy="4021247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Inconsistent Charges</a:t>
            </a:r>
          </a:p>
          <a:p>
            <a:pPr marL="708660" lvl="1" indent="-342900"/>
            <a:r>
              <a:rPr lang="en-US" sz="3000" dirty="0"/>
              <a:t>$800K of charges were recovered in Gen Lab and AP since Go-Live ($3.2M annualized).</a:t>
            </a:r>
          </a:p>
          <a:p>
            <a:r>
              <a:rPr lang="en-US" sz="3400" dirty="0"/>
              <a:t>“No Charge” Issues since Go-Live:</a:t>
            </a:r>
          </a:p>
          <a:p>
            <a:pPr marL="685800" indent="-309563">
              <a:buFont typeface="Arial" panose="020B0604020202020204" pitchFamily="34" charset="0"/>
              <a:buChar char="•"/>
            </a:pPr>
            <a:r>
              <a:rPr lang="en-US" sz="3000" dirty="0"/>
              <a:t>Blood Bank accounted for $753,411 (over $3M annually). </a:t>
            </a:r>
          </a:p>
          <a:p>
            <a:pPr marL="685800" indent="-309563">
              <a:buFont typeface="Arial" panose="020B0604020202020204" pitchFamily="34" charset="0"/>
              <a:buChar char="•"/>
            </a:pPr>
            <a:r>
              <a:rPr lang="en-US" sz="3000" dirty="0"/>
              <a:t>Gen Lab accounted for $3,190,096 (over $12.7M annually).</a:t>
            </a:r>
          </a:p>
          <a:p>
            <a:pPr marL="685800" indent="-309563">
              <a:buFont typeface="Arial" panose="020B0604020202020204" pitchFamily="34" charset="0"/>
              <a:buChar char="•"/>
            </a:pPr>
            <a:r>
              <a:rPr lang="en-US" sz="3000" dirty="0"/>
              <a:t>Other departments accounted for $7.2M annually.</a:t>
            </a:r>
          </a:p>
          <a:p>
            <a:r>
              <a:rPr lang="en-US" sz="3400" dirty="0"/>
              <a:t>Total Missing Charges Found: $26.1M annually.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Summary &amp; Impact to Client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5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7907" r="7084" b="9927"/>
          <a:stretch/>
        </p:blipFill>
        <p:spPr>
          <a:xfrm>
            <a:off x="-231673" y="1445648"/>
            <a:ext cx="794385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4085" y="293659"/>
            <a:ext cx="3500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101334"/>
                </a:solidFill>
                <a:latin typeface="Tw Cen MT Condensed Extra Bold" panose="020B0803020202020204" pitchFamily="34" charset="0"/>
                <a:cs typeface="Segoe UI" panose="020B0502040204020203" pitchFamily="34" charset="0"/>
              </a:rPr>
              <a:t>Back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4084" y="1025601"/>
            <a:ext cx="350089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00" dirty="0">
                <a:solidFill>
                  <a:srgbClr val="101334"/>
                </a:solidFill>
                <a:latin typeface="Tw Cen MT Condensed Extra Bold" panose="020B0803020202020204" pitchFamily="34" charset="0"/>
                <a:cs typeface="Segoe UI" panose="020B0502040204020203" pitchFamily="34" charset="0"/>
              </a:rPr>
              <a:t>BLACK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7410" y="-96846"/>
            <a:ext cx="5552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0" dirty="0">
                <a:solidFill>
                  <a:srgbClr val="101334"/>
                </a:solidFill>
                <a:latin typeface="Tw Cen MT Condensed Extra Bold" panose="020B0803020202020204" pitchFamily="34" charset="0"/>
                <a:cs typeface="Segoe UI" panose="020B0502040204020203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18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493" y="2610898"/>
            <a:ext cx="5447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Century Gothic" panose="020B050202020202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220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ftek_logo-color.jpg">
            <a:extLst>
              <a:ext uri="{FF2B5EF4-FFF2-40B4-BE49-F238E27FC236}">
                <a16:creationId xmlns:a16="http://schemas.microsoft.com/office/drawing/2014/main" id="{78A24132-861C-4A3E-B542-649FFFFB4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2" y="1866196"/>
            <a:ext cx="7216380" cy="1562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89A55-A39C-49F4-9559-0CE18FA82F24}"/>
              </a:ext>
            </a:extLst>
          </p:cNvPr>
          <p:cNvSpPr txBox="1"/>
          <p:nvPr/>
        </p:nvSpPr>
        <p:spPr>
          <a:xfrm>
            <a:off x="905744" y="6107636"/>
            <a:ext cx="7322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© 2018 by Softek Solutions, Inc. Unauthorized duplication or distribution of this document is prohibited. </a:t>
            </a:r>
          </a:p>
        </p:txBody>
      </p:sp>
    </p:spTree>
    <p:extLst>
      <p:ext uri="{BB962C8B-B14F-4D97-AF65-F5344CB8AC3E}">
        <p14:creationId xmlns:p14="http://schemas.microsoft.com/office/powerpoint/2010/main" val="21315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See…</a:t>
            </a:r>
          </a:p>
        </p:txBody>
      </p:sp>
      <p:pic>
        <p:nvPicPr>
          <p:cNvPr id="3" name="Picture 2" descr="ROI-diagram-WeSee-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028950"/>
            <a:ext cx="7168027" cy="2699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5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See…</a:t>
            </a:r>
          </a:p>
        </p:txBody>
      </p:sp>
      <p:pic>
        <p:nvPicPr>
          <p:cNvPr id="3" name="Picture 2" descr="ROI-diagram-WeSee-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028950"/>
            <a:ext cx="7168027" cy="2699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334125"/>
          </a:xfrm>
          <a:prstGeom prst="rect">
            <a:avLst/>
          </a:prstGeom>
          <a:solidFill>
            <a:srgbClr val="0D0D0D">
              <a:alpha val="50196"/>
            </a:srgbClr>
          </a:solidFill>
          <a:ln w="3175">
            <a:solidFill>
              <a:srgbClr val="8E8E8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757" y="5334018"/>
            <a:ext cx="3114286" cy="285714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51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an orderable sometimes posts a charge and sometimes “no charges.”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Charges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95" y="3191002"/>
            <a:ext cx="8923809" cy="2038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6495" y="3191002"/>
            <a:ext cx="8923809" cy="2038095"/>
          </a:xfrm>
          <a:prstGeom prst="rect">
            <a:avLst/>
          </a:prstGeom>
          <a:solidFill>
            <a:srgbClr val="0D0D0D">
              <a:alpha val="40000"/>
            </a:srgbClr>
          </a:solidFill>
          <a:ln w="3175">
            <a:solidFill>
              <a:srgbClr val="8E8E8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340" y="4000526"/>
            <a:ext cx="1647619" cy="1228571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BC052-356F-4CDF-A9D2-6EAFF7739F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Location Issues</a:t>
            </a:r>
          </a:p>
          <a:p>
            <a:pPr marL="822325" lvl="1" indent="-365125"/>
            <a:r>
              <a:rPr lang="en-US" dirty="0"/>
              <a:t>Pyxis Machine not set up</a:t>
            </a:r>
          </a:p>
          <a:p>
            <a:pPr marL="822325" lvl="1" indent="-365125"/>
            <a:r>
              <a:rPr lang="en-US" dirty="0"/>
              <a:t>New facility/nursing unit added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Registration Issues</a:t>
            </a:r>
          </a:p>
          <a:p>
            <a:pPr marL="822325" lvl="1" indent="-365125"/>
            <a:r>
              <a:rPr lang="en-US" dirty="0"/>
              <a:t>Picking incorrect encounter type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Charge Point Issues</a:t>
            </a:r>
          </a:p>
          <a:p>
            <a:pPr marL="822325" lvl="1" indent="-365125"/>
            <a:r>
              <a:rPr lang="en-US" dirty="0"/>
              <a:t>Workflow “skips” charge point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166410-7E9F-4CDC-B32C-98C019F0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Charging Examples</a:t>
            </a:r>
          </a:p>
        </p:txBody>
      </p:sp>
    </p:spTree>
    <p:extLst>
      <p:ext uri="{BB962C8B-B14F-4D97-AF65-F5344CB8AC3E}">
        <p14:creationId xmlns:p14="http://schemas.microsoft.com/office/powerpoint/2010/main" val="22400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See…</a:t>
            </a:r>
          </a:p>
        </p:txBody>
      </p:sp>
      <p:pic>
        <p:nvPicPr>
          <p:cNvPr id="3" name="Picture 2" descr="ROI-diagram-WeSee-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028950"/>
            <a:ext cx="7168027" cy="2699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340344"/>
          </a:xfrm>
          <a:prstGeom prst="rect">
            <a:avLst/>
          </a:prstGeom>
          <a:solidFill>
            <a:srgbClr val="0D0D0D">
              <a:alpha val="50196"/>
            </a:srgbClr>
          </a:solidFill>
          <a:ln w="3175">
            <a:solidFill>
              <a:srgbClr val="8E8E8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B738F-D8A4-4B84-AC65-EDFF9A028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164" y="5284387"/>
            <a:ext cx="2228571" cy="342857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45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910565-72A2-4BF4-B40A-ACB226E3A3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2960" y="3010816"/>
            <a:ext cx="7543800" cy="21949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C9EC867-9EDF-4E3D-B010-CF0D445C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Charge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3E2902-1454-4469-9B65-94D3561957C4}"/>
              </a:ext>
            </a:extLst>
          </p:cNvPr>
          <p:cNvSpPr/>
          <p:nvPr/>
        </p:nvSpPr>
        <p:spPr>
          <a:xfrm>
            <a:off x="822961" y="3010816"/>
            <a:ext cx="7543800" cy="2194948"/>
          </a:xfrm>
          <a:prstGeom prst="rect">
            <a:avLst/>
          </a:prstGeom>
          <a:solidFill>
            <a:srgbClr val="0D0D0D">
              <a:alpha val="40000"/>
            </a:srgbClr>
          </a:solidFill>
          <a:ln w="3175">
            <a:solidFill>
              <a:srgbClr val="8E8E8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C7262-B7E1-4BB1-93B8-1FEC3A6C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635" y="3615287"/>
            <a:ext cx="1571429" cy="1580952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8225FBA-0A1E-4CBD-8506-A6B100543A6E}"/>
              </a:ext>
            </a:extLst>
          </p:cNvPr>
          <p:cNvSpPr txBox="1">
            <a:spLocks/>
          </p:cNvSpPr>
          <p:nvPr/>
        </p:nvSpPr>
        <p:spPr>
          <a:xfrm>
            <a:off x="933450" y="1847847"/>
            <a:ext cx="7378934" cy="40212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When an orderable completes but never posts a charge.</a:t>
            </a:r>
          </a:p>
        </p:txBody>
      </p:sp>
    </p:spTree>
    <p:extLst>
      <p:ext uri="{BB962C8B-B14F-4D97-AF65-F5344CB8AC3E}">
        <p14:creationId xmlns:p14="http://schemas.microsoft.com/office/powerpoint/2010/main" val="34168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C3899-AFF3-4558-AD9C-491598E3CE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Missing CDM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Missing Charge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Missing Bill Item/Bill Code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9C1BE8-37F4-4073-92A4-66E549A6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Charge Examples</a:t>
            </a:r>
          </a:p>
        </p:txBody>
      </p:sp>
    </p:spTree>
    <p:extLst>
      <p:ext uri="{BB962C8B-B14F-4D97-AF65-F5344CB8AC3E}">
        <p14:creationId xmlns:p14="http://schemas.microsoft.com/office/powerpoint/2010/main" val="13966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3_2014 ONTRACK UNIVERSITY MASTER" val="twzo5sne"/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2014 OnTrack University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79636</TotalTime>
  <Words>556</Words>
  <Application>Microsoft Office PowerPoint</Application>
  <PresentationFormat>On-screen Show (4:3)</PresentationFormat>
  <Paragraphs>91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Segoe UI</vt:lpstr>
      <vt:lpstr>Tw Cen MT Condensed Extra Bold</vt:lpstr>
      <vt:lpstr>3_2014 OnTrack University MASTER</vt:lpstr>
      <vt:lpstr>Retrospect</vt:lpstr>
      <vt:lpstr>PowerPoint Presentation</vt:lpstr>
      <vt:lpstr>What Others See…</vt:lpstr>
      <vt:lpstr>What We See…</vt:lpstr>
      <vt:lpstr>What We See…</vt:lpstr>
      <vt:lpstr>Inconsistent Charges</vt:lpstr>
      <vt:lpstr>Inconsistent Charging Examples</vt:lpstr>
      <vt:lpstr>What We See…</vt:lpstr>
      <vt:lpstr>No Charge</vt:lpstr>
      <vt:lpstr>No Charge Examples</vt:lpstr>
      <vt:lpstr>Missing Charges</vt:lpstr>
      <vt:lpstr>Case Study</vt:lpstr>
      <vt:lpstr>Problem</vt:lpstr>
      <vt:lpstr>Pain</vt:lpstr>
      <vt:lpstr>PowerPoint Presentation</vt:lpstr>
      <vt:lpstr>When Did Softek Engage?</vt:lpstr>
      <vt:lpstr>How Did Softek Engage?</vt:lpstr>
      <vt:lpstr>How Did Softek Engage?</vt:lpstr>
      <vt:lpstr>Inconsistent Charging Issues</vt:lpstr>
      <vt:lpstr>Inconsistent Charging Issues</vt:lpstr>
      <vt:lpstr>Softek’s Suggestion</vt:lpstr>
      <vt:lpstr>“No Charge” Issues</vt:lpstr>
      <vt:lpstr>Summary &amp; Impact to Client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Owens</dc:creator>
  <cp:lastModifiedBy>Jesse Hodes</cp:lastModifiedBy>
  <cp:revision>505</cp:revision>
  <cp:lastPrinted>2017-02-28T21:49:59Z</cp:lastPrinted>
  <dcterms:created xsi:type="dcterms:W3CDTF">2015-03-24T19:39:51Z</dcterms:created>
  <dcterms:modified xsi:type="dcterms:W3CDTF">2018-04-06T16:54:30Z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0D97CB01-B110-429E-9C3A-AF853EEB274B</vt:lpwstr>
  </property>
  <property fmtid="{D5CDD505-2E9C-101B-9397-08002B2CF9AE}" pid="3" name="ArticulatePath">
    <vt:lpwstr>Part 2 - Case Studies</vt:lpwstr>
  </property>
</Properties>
</file>